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3464" autoAdjust="0"/>
  </p:normalViewPr>
  <p:slideViewPr>
    <p:cSldViewPr snapToGrid="0">
      <p:cViewPr varScale="1">
        <p:scale>
          <a:sx n="44" d="100"/>
          <a:sy n="44" d="100"/>
        </p:scale>
        <p:origin x="14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DDB0A-2BE1-4CFC-808F-48F3FBA7EB5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E3CCC8-19EB-4CF9-BFEB-32233281D601}">
      <dgm:prSet/>
      <dgm:spPr/>
      <dgm:t>
        <a:bodyPr/>
        <a:lstStyle/>
        <a:p>
          <a:pPr>
            <a:defRPr b="1"/>
          </a:pPr>
          <a:r>
            <a:rPr lang="en-IN"/>
            <a:t>1. Installing LAMP Stack</a:t>
          </a:r>
          <a:endParaRPr lang="en-US"/>
        </a:p>
      </dgm:t>
    </dgm:pt>
    <dgm:pt modelId="{45E7108F-208E-4939-8E21-253162C33174}" type="parTrans" cxnId="{9B46F808-E2EB-4080-B856-233C55C69798}">
      <dgm:prSet/>
      <dgm:spPr/>
      <dgm:t>
        <a:bodyPr/>
        <a:lstStyle/>
        <a:p>
          <a:endParaRPr lang="en-US"/>
        </a:p>
      </dgm:t>
    </dgm:pt>
    <dgm:pt modelId="{044B601C-E651-492A-9CE2-5EF1F67860DC}" type="sibTrans" cxnId="{9B46F808-E2EB-4080-B856-233C55C69798}">
      <dgm:prSet/>
      <dgm:spPr/>
      <dgm:t>
        <a:bodyPr/>
        <a:lstStyle/>
        <a:p>
          <a:endParaRPr lang="en-US"/>
        </a:p>
      </dgm:t>
    </dgm:pt>
    <dgm:pt modelId="{428FB942-CD2C-47A1-A6C9-2A4A49C66DF6}">
      <dgm:prSet/>
      <dgm:spPr/>
      <dgm:t>
        <a:bodyPr/>
        <a:lstStyle/>
        <a:p>
          <a:r>
            <a:rPr lang="en-IN"/>
            <a:t>Install Apache Server</a:t>
          </a:r>
          <a:endParaRPr lang="en-US"/>
        </a:p>
      </dgm:t>
    </dgm:pt>
    <dgm:pt modelId="{D0E3321A-028E-465B-95C8-D2CFA02B52C4}" type="parTrans" cxnId="{7B5306D0-78AC-4550-8001-3F7BC3FA272F}">
      <dgm:prSet/>
      <dgm:spPr/>
      <dgm:t>
        <a:bodyPr/>
        <a:lstStyle/>
        <a:p>
          <a:endParaRPr lang="en-US"/>
        </a:p>
      </dgm:t>
    </dgm:pt>
    <dgm:pt modelId="{4BA4FC0F-FD55-4261-AABB-F8EF9AD2BE13}" type="sibTrans" cxnId="{7B5306D0-78AC-4550-8001-3F7BC3FA272F}">
      <dgm:prSet/>
      <dgm:spPr/>
      <dgm:t>
        <a:bodyPr/>
        <a:lstStyle/>
        <a:p>
          <a:endParaRPr lang="en-US"/>
        </a:p>
      </dgm:t>
    </dgm:pt>
    <dgm:pt modelId="{42069BA4-E702-441F-B1EB-73980171D026}">
      <dgm:prSet/>
      <dgm:spPr/>
      <dgm:t>
        <a:bodyPr/>
        <a:lstStyle/>
        <a:p>
          <a:r>
            <a:rPr lang="en-IN"/>
            <a:t>Install PHP</a:t>
          </a:r>
          <a:endParaRPr lang="en-US"/>
        </a:p>
      </dgm:t>
    </dgm:pt>
    <dgm:pt modelId="{CB8415B4-8872-45E7-9162-A62E612E3F19}" type="parTrans" cxnId="{3B152B20-89E6-4D21-8635-AD8E178EF8A7}">
      <dgm:prSet/>
      <dgm:spPr/>
      <dgm:t>
        <a:bodyPr/>
        <a:lstStyle/>
        <a:p>
          <a:endParaRPr lang="en-US"/>
        </a:p>
      </dgm:t>
    </dgm:pt>
    <dgm:pt modelId="{E98202A6-4C97-428A-8B91-3C7C78BE06CC}" type="sibTrans" cxnId="{3B152B20-89E6-4D21-8635-AD8E178EF8A7}">
      <dgm:prSet/>
      <dgm:spPr/>
      <dgm:t>
        <a:bodyPr/>
        <a:lstStyle/>
        <a:p>
          <a:endParaRPr lang="en-US"/>
        </a:p>
      </dgm:t>
    </dgm:pt>
    <dgm:pt modelId="{C2BB63D5-D7C7-4BE7-BC04-BAA84103ABC0}">
      <dgm:prSet/>
      <dgm:spPr/>
      <dgm:t>
        <a:bodyPr/>
        <a:lstStyle/>
        <a:p>
          <a:r>
            <a:rPr lang="en-IN"/>
            <a:t>Install MySQL</a:t>
          </a:r>
          <a:endParaRPr lang="en-US"/>
        </a:p>
      </dgm:t>
    </dgm:pt>
    <dgm:pt modelId="{1C2F25B6-B8AE-463D-8F2B-EE34EE5E3D0C}" type="parTrans" cxnId="{40CD9E2B-C7E0-4D2D-AFDB-F10B42E92C0F}">
      <dgm:prSet/>
      <dgm:spPr/>
      <dgm:t>
        <a:bodyPr/>
        <a:lstStyle/>
        <a:p>
          <a:endParaRPr lang="en-US"/>
        </a:p>
      </dgm:t>
    </dgm:pt>
    <dgm:pt modelId="{C93DBC51-B291-46A0-9754-616291B5BF88}" type="sibTrans" cxnId="{40CD9E2B-C7E0-4D2D-AFDB-F10B42E92C0F}">
      <dgm:prSet/>
      <dgm:spPr/>
      <dgm:t>
        <a:bodyPr/>
        <a:lstStyle/>
        <a:p>
          <a:endParaRPr lang="en-US"/>
        </a:p>
      </dgm:t>
    </dgm:pt>
    <dgm:pt modelId="{1BF1E99E-FEA7-4B5A-BB1A-2BB9D9933BF3}">
      <dgm:prSet/>
      <dgm:spPr/>
      <dgm:t>
        <a:bodyPr/>
        <a:lstStyle/>
        <a:p>
          <a:pPr>
            <a:defRPr b="1"/>
          </a:pPr>
          <a:r>
            <a:rPr lang="en-IN"/>
            <a:t>Deploying a Website</a:t>
          </a:r>
          <a:endParaRPr lang="en-US"/>
        </a:p>
      </dgm:t>
    </dgm:pt>
    <dgm:pt modelId="{5297910A-B877-4066-8DD3-AE116FF56E7E}" type="parTrans" cxnId="{A6094036-068B-4EA4-8A6D-F20D05C87587}">
      <dgm:prSet/>
      <dgm:spPr/>
      <dgm:t>
        <a:bodyPr/>
        <a:lstStyle/>
        <a:p>
          <a:endParaRPr lang="en-US"/>
        </a:p>
      </dgm:t>
    </dgm:pt>
    <dgm:pt modelId="{11121F2D-48EC-41BB-9DDA-EB5A10F9454D}" type="sibTrans" cxnId="{A6094036-068B-4EA4-8A6D-F20D05C87587}">
      <dgm:prSet/>
      <dgm:spPr/>
      <dgm:t>
        <a:bodyPr/>
        <a:lstStyle/>
        <a:p>
          <a:endParaRPr lang="en-US"/>
        </a:p>
      </dgm:t>
    </dgm:pt>
    <dgm:pt modelId="{E5F3C5A3-2DF8-4F08-9427-18DFDB8A0427}">
      <dgm:prSet/>
      <dgm:spPr/>
      <dgm:t>
        <a:bodyPr/>
        <a:lstStyle/>
        <a:p>
          <a:r>
            <a:rPr lang="en-IN"/>
            <a:t>Host a website on Apache server</a:t>
          </a:r>
          <a:endParaRPr lang="en-US"/>
        </a:p>
      </dgm:t>
    </dgm:pt>
    <dgm:pt modelId="{60493430-B96E-4F36-B04E-7115D0BD557E}" type="parTrans" cxnId="{6B242871-0561-4D87-84DF-3D3CAFA459D2}">
      <dgm:prSet/>
      <dgm:spPr/>
      <dgm:t>
        <a:bodyPr/>
        <a:lstStyle/>
        <a:p>
          <a:endParaRPr lang="en-US"/>
        </a:p>
      </dgm:t>
    </dgm:pt>
    <dgm:pt modelId="{B16D1223-AB25-4BE2-903D-2D1E4CD51C5B}" type="sibTrans" cxnId="{6B242871-0561-4D87-84DF-3D3CAFA459D2}">
      <dgm:prSet/>
      <dgm:spPr/>
      <dgm:t>
        <a:bodyPr/>
        <a:lstStyle/>
        <a:p>
          <a:endParaRPr lang="en-US"/>
        </a:p>
      </dgm:t>
    </dgm:pt>
    <dgm:pt modelId="{327BE16C-469D-4C2C-9211-8EAA73595002}">
      <dgm:prSet/>
      <dgm:spPr/>
      <dgm:t>
        <a:bodyPr/>
        <a:lstStyle/>
        <a:p>
          <a:r>
            <a:rPr lang="en-IN"/>
            <a:t>Use MySQL and PHP to insert and store data entries from webpage</a:t>
          </a:r>
          <a:endParaRPr lang="en-US"/>
        </a:p>
      </dgm:t>
    </dgm:pt>
    <dgm:pt modelId="{04E9B938-1A7F-4303-9F08-F6A2E322AA35}" type="parTrans" cxnId="{9176E2A5-19B9-4979-A62F-5CC9C9EE2C16}">
      <dgm:prSet/>
      <dgm:spPr/>
      <dgm:t>
        <a:bodyPr/>
        <a:lstStyle/>
        <a:p>
          <a:endParaRPr lang="en-US"/>
        </a:p>
      </dgm:t>
    </dgm:pt>
    <dgm:pt modelId="{65EDECB0-3CFB-4082-8DBF-27993BF1A633}" type="sibTrans" cxnId="{9176E2A5-19B9-4979-A62F-5CC9C9EE2C16}">
      <dgm:prSet/>
      <dgm:spPr/>
      <dgm:t>
        <a:bodyPr/>
        <a:lstStyle/>
        <a:p>
          <a:endParaRPr lang="en-US"/>
        </a:p>
      </dgm:t>
    </dgm:pt>
    <dgm:pt modelId="{7698B8D8-58EF-44AD-B398-96C7244B3CDC}" type="pres">
      <dgm:prSet presAssocID="{99CDDB0A-2BE1-4CFC-808F-48F3FBA7EB54}" presName="root" presStyleCnt="0">
        <dgm:presLayoutVars>
          <dgm:dir/>
          <dgm:resizeHandles val="exact"/>
        </dgm:presLayoutVars>
      </dgm:prSet>
      <dgm:spPr/>
    </dgm:pt>
    <dgm:pt modelId="{DF770301-D490-49DA-9D12-3F03309467C5}" type="pres">
      <dgm:prSet presAssocID="{A8E3CCC8-19EB-4CF9-BFEB-32233281D601}" presName="compNode" presStyleCnt="0"/>
      <dgm:spPr/>
    </dgm:pt>
    <dgm:pt modelId="{8A716600-0FAB-4933-B3AF-07BF75D2AB6E}" type="pres">
      <dgm:prSet presAssocID="{A8E3CCC8-19EB-4CF9-BFEB-32233281D6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5F97D26-D5B2-4383-815D-658A559E0417}" type="pres">
      <dgm:prSet presAssocID="{A8E3CCC8-19EB-4CF9-BFEB-32233281D601}" presName="iconSpace" presStyleCnt="0"/>
      <dgm:spPr/>
    </dgm:pt>
    <dgm:pt modelId="{FED1E0D0-6F64-46D0-903D-D5EFB9A90106}" type="pres">
      <dgm:prSet presAssocID="{A8E3CCC8-19EB-4CF9-BFEB-32233281D601}" presName="parTx" presStyleLbl="revTx" presStyleIdx="0" presStyleCnt="4">
        <dgm:presLayoutVars>
          <dgm:chMax val="0"/>
          <dgm:chPref val="0"/>
        </dgm:presLayoutVars>
      </dgm:prSet>
      <dgm:spPr/>
    </dgm:pt>
    <dgm:pt modelId="{180D1F8D-FAE5-4B13-B7C9-1D1F1334519A}" type="pres">
      <dgm:prSet presAssocID="{A8E3CCC8-19EB-4CF9-BFEB-32233281D601}" presName="txSpace" presStyleCnt="0"/>
      <dgm:spPr/>
    </dgm:pt>
    <dgm:pt modelId="{DF4C49DA-AD0C-46D2-80D4-B1927D679253}" type="pres">
      <dgm:prSet presAssocID="{A8E3CCC8-19EB-4CF9-BFEB-32233281D601}" presName="desTx" presStyleLbl="revTx" presStyleIdx="1" presStyleCnt="4">
        <dgm:presLayoutVars/>
      </dgm:prSet>
      <dgm:spPr/>
    </dgm:pt>
    <dgm:pt modelId="{E6A87254-813C-44CC-86D3-03F376E587EC}" type="pres">
      <dgm:prSet presAssocID="{044B601C-E651-492A-9CE2-5EF1F67860DC}" presName="sibTrans" presStyleCnt="0"/>
      <dgm:spPr/>
    </dgm:pt>
    <dgm:pt modelId="{9EE7647B-E6BD-4F86-BD14-06D89F52E939}" type="pres">
      <dgm:prSet presAssocID="{1BF1E99E-FEA7-4B5A-BB1A-2BB9D9933BF3}" presName="compNode" presStyleCnt="0"/>
      <dgm:spPr/>
    </dgm:pt>
    <dgm:pt modelId="{7EB5C44D-640A-49A1-96D0-BA16DDC3A237}" type="pres">
      <dgm:prSet presAssocID="{1BF1E99E-FEA7-4B5A-BB1A-2BB9D9933B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B2F367-3BEE-4928-AE70-B8D9774D7D9D}" type="pres">
      <dgm:prSet presAssocID="{1BF1E99E-FEA7-4B5A-BB1A-2BB9D9933BF3}" presName="iconSpace" presStyleCnt="0"/>
      <dgm:spPr/>
    </dgm:pt>
    <dgm:pt modelId="{7A4400C8-1696-4955-8DD4-97B6C183E16C}" type="pres">
      <dgm:prSet presAssocID="{1BF1E99E-FEA7-4B5A-BB1A-2BB9D9933BF3}" presName="parTx" presStyleLbl="revTx" presStyleIdx="2" presStyleCnt="4">
        <dgm:presLayoutVars>
          <dgm:chMax val="0"/>
          <dgm:chPref val="0"/>
        </dgm:presLayoutVars>
      </dgm:prSet>
      <dgm:spPr/>
    </dgm:pt>
    <dgm:pt modelId="{A948F8C7-D6F9-47D7-9723-078E3D11C0B6}" type="pres">
      <dgm:prSet presAssocID="{1BF1E99E-FEA7-4B5A-BB1A-2BB9D9933BF3}" presName="txSpace" presStyleCnt="0"/>
      <dgm:spPr/>
    </dgm:pt>
    <dgm:pt modelId="{72A201E2-FC91-47A7-A645-4A8BD9686902}" type="pres">
      <dgm:prSet presAssocID="{1BF1E99E-FEA7-4B5A-BB1A-2BB9D9933BF3}" presName="desTx" presStyleLbl="revTx" presStyleIdx="3" presStyleCnt="4">
        <dgm:presLayoutVars/>
      </dgm:prSet>
      <dgm:spPr/>
    </dgm:pt>
  </dgm:ptLst>
  <dgm:cxnLst>
    <dgm:cxn modelId="{9B46F808-E2EB-4080-B856-233C55C69798}" srcId="{99CDDB0A-2BE1-4CFC-808F-48F3FBA7EB54}" destId="{A8E3CCC8-19EB-4CF9-BFEB-32233281D601}" srcOrd="0" destOrd="0" parTransId="{45E7108F-208E-4939-8E21-253162C33174}" sibTransId="{044B601C-E651-492A-9CE2-5EF1F67860DC}"/>
    <dgm:cxn modelId="{3B152B20-89E6-4D21-8635-AD8E178EF8A7}" srcId="{A8E3CCC8-19EB-4CF9-BFEB-32233281D601}" destId="{42069BA4-E702-441F-B1EB-73980171D026}" srcOrd="1" destOrd="0" parTransId="{CB8415B4-8872-45E7-9162-A62E612E3F19}" sibTransId="{E98202A6-4C97-428A-8B91-3C7C78BE06CC}"/>
    <dgm:cxn modelId="{FF1E5223-1717-454D-90D2-6DDC97595959}" type="presOf" srcId="{99CDDB0A-2BE1-4CFC-808F-48F3FBA7EB54}" destId="{7698B8D8-58EF-44AD-B398-96C7244B3CDC}" srcOrd="0" destOrd="0" presId="urn:microsoft.com/office/officeart/2018/2/layout/IconLabelDescriptionList"/>
    <dgm:cxn modelId="{6F8A6229-55C7-4E04-917C-21C8B8D31C87}" type="presOf" srcId="{C2BB63D5-D7C7-4BE7-BC04-BAA84103ABC0}" destId="{DF4C49DA-AD0C-46D2-80D4-B1927D679253}" srcOrd="0" destOrd="2" presId="urn:microsoft.com/office/officeart/2018/2/layout/IconLabelDescriptionList"/>
    <dgm:cxn modelId="{40CD9E2B-C7E0-4D2D-AFDB-F10B42E92C0F}" srcId="{A8E3CCC8-19EB-4CF9-BFEB-32233281D601}" destId="{C2BB63D5-D7C7-4BE7-BC04-BAA84103ABC0}" srcOrd="2" destOrd="0" parTransId="{1C2F25B6-B8AE-463D-8F2B-EE34EE5E3D0C}" sibTransId="{C93DBC51-B291-46A0-9754-616291B5BF88}"/>
    <dgm:cxn modelId="{29B6222C-9CE7-4082-A843-432AFF0E97F7}" type="presOf" srcId="{E5F3C5A3-2DF8-4F08-9427-18DFDB8A0427}" destId="{72A201E2-FC91-47A7-A645-4A8BD9686902}" srcOrd="0" destOrd="0" presId="urn:microsoft.com/office/officeart/2018/2/layout/IconLabelDescriptionList"/>
    <dgm:cxn modelId="{A6094036-068B-4EA4-8A6D-F20D05C87587}" srcId="{99CDDB0A-2BE1-4CFC-808F-48F3FBA7EB54}" destId="{1BF1E99E-FEA7-4B5A-BB1A-2BB9D9933BF3}" srcOrd="1" destOrd="0" parTransId="{5297910A-B877-4066-8DD3-AE116FF56E7E}" sibTransId="{11121F2D-48EC-41BB-9DDA-EB5A10F9454D}"/>
    <dgm:cxn modelId="{D4FE1041-3755-4A27-848B-F8F23CEBC8AF}" type="presOf" srcId="{327BE16C-469D-4C2C-9211-8EAA73595002}" destId="{72A201E2-FC91-47A7-A645-4A8BD9686902}" srcOrd="0" destOrd="1" presId="urn:microsoft.com/office/officeart/2018/2/layout/IconLabelDescriptionList"/>
    <dgm:cxn modelId="{6B242871-0561-4D87-84DF-3D3CAFA459D2}" srcId="{1BF1E99E-FEA7-4B5A-BB1A-2BB9D9933BF3}" destId="{E5F3C5A3-2DF8-4F08-9427-18DFDB8A0427}" srcOrd="0" destOrd="0" parTransId="{60493430-B96E-4F36-B04E-7115D0BD557E}" sibTransId="{B16D1223-AB25-4BE2-903D-2D1E4CD51C5B}"/>
    <dgm:cxn modelId="{D1F76257-0EDC-4785-A2B4-C1FA26257ECF}" type="presOf" srcId="{42069BA4-E702-441F-B1EB-73980171D026}" destId="{DF4C49DA-AD0C-46D2-80D4-B1927D679253}" srcOrd="0" destOrd="1" presId="urn:microsoft.com/office/officeart/2018/2/layout/IconLabelDescriptionList"/>
    <dgm:cxn modelId="{E5FB4E93-CB78-4AE2-9C60-5651F8DCA9B5}" type="presOf" srcId="{A8E3CCC8-19EB-4CF9-BFEB-32233281D601}" destId="{FED1E0D0-6F64-46D0-903D-D5EFB9A90106}" srcOrd="0" destOrd="0" presId="urn:microsoft.com/office/officeart/2018/2/layout/IconLabelDescriptionList"/>
    <dgm:cxn modelId="{9176E2A5-19B9-4979-A62F-5CC9C9EE2C16}" srcId="{1BF1E99E-FEA7-4B5A-BB1A-2BB9D9933BF3}" destId="{327BE16C-469D-4C2C-9211-8EAA73595002}" srcOrd="1" destOrd="0" parTransId="{04E9B938-1A7F-4303-9F08-F6A2E322AA35}" sibTransId="{65EDECB0-3CFB-4082-8DBF-27993BF1A633}"/>
    <dgm:cxn modelId="{7E29A3C5-DE94-4C4E-847A-0572B71DAEFF}" type="presOf" srcId="{1BF1E99E-FEA7-4B5A-BB1A-2BB9D9933BF3}" destId="{7A4400C8-1696-4955-8DD4-97B6C183E16C}" srcOrd="0" destOrd="0" presId="urn:microsoft.com/office/officeart/2018/2/layout/IconLabelDescriptionList"/>
    <dgm:cxn modelId="{2CE55ECB-47D9-49FE-878A-05B45C835694}" type="presOf" srcId="{428FB942-CD2C-47A1-A6C9-2A4A49C66DF6}" destId="{DF4C49DA-AD0C-46D2-80D4-B1927D679253}" srcOrd="0" destOrd="0" presId="urn:microsoft.com/office/officeart/2018/2/layout/IconLabelDescriptionList"/>
    <dgm:cxn modelId="{7B5306D0-78AC-4550-8001-3F7BC3FA272F}" srcId="{A8E3CCC8-19EB-4CF9-BFEB-32233281D601}" destId="{428FB942-CD2C-47A1-A6C9-2A4A49C66DF6}" srcOrd="0" destOrd="0" parTransId="{D0E3321A-028E-465B-95C8-D2CFA02B52C4}" sibTransId="{4BA4FC0F-FD55-4261-AABB-F8EF9AD2BE13}"/>
    <dgm:cxn modelId="{0B95D5CB-F7DE-44F2-BE9D-4C97FEE0BE95}" type="presParOf" srcId="{7698B8D8-58EF-44AD-B398-96C7244B3CDC}" destId="{DF770301-D490-49DA-9D12-3F03309467C5}" srcOrd="0" destOrd="0" presId="urn:microsoft.com/office/officeart/2018/2/layout/IconLabelDescriptionList"/>
    <dgm:cxn modelId="{F4EC74E7-5BD0-4940-BF63-F48C8C752F2B}" type="presParOf" srcId="{DF770301-D490-49DA-9D12-3F03309467C5}" destId="{8A716600-0FAB-4933-B3AF-07BF75D2AB6E}" srcOrd="0" destOrd="0" presId="urn:microsoft.com/office/officeart/2018/2/layout/IconLabelDescriptionList"/>
    <dgm:cxn modelId="{583C4E81-DBEA-40CE-9D8A-6D0F85FC4C98}" type="presParOf" srcId="{DF770301-D490-49DA-9D12-3F03309467C5}" destId="{D5F97D26-D5B2-4383-815D-658A559E0417}" srcOrd="1" destOrd="0" presId="urn:microsoft.com/office/officeart/2018/2/layout/IconLabelDescriptionList"/>
    <dgm:cxn modelId="{0F64586F-6468-4AF1-A9F9-E986F8BA491F}" type="presParOf" srcId="{DF770301-D490-49DA-9D12-3F03309467C5}" destId="{FED1E0D0-6F64-46D0-903D-D5EFB9A90106}" srcOrd="2" destOrd="0" presId="urn:microsoft.com/office/officeart/2018/2/layout/IconLabelDescriptionList"/>
    <dgm:cxn modelId="{3835E445-BE30-4D1B-B805-B1D54214A106}" type="presParOf" srcId="{DF770301-D490-49DA-9D12-3F03309467C5}" destId="{180D1F8D-FAE5-4B13-B7C9-1D1F1334519A}" srcOrd="3" destOrd="0" presId="urn:microsoft.com/office/officeart/2018/2/layout/IconLabelDescriptionList"/>
    <dgm:cxn modelId="{CA60ECD8-84C6-49CD-8D26-8A807B70AED2}" type="presParOf" srcId="{DF770301-D490-49DA-9D12-3F03309467C5}" destId="{DF4C49DA-AD0C-46D2-80D4-B1927D679253}" srcOrd="4" destOrd="0" presId="urn:microsoft.com/office/officeart/2018/2/layout/IconLabelDescriptionList"/>
    <dgm:cxn modelId="{25AE3CB5-5E11-450B-BF48-F6DBD3A6C770}" type="presParOf" srcId="{7698B8D8-58EF-44AD-B398-96C7244B3CDC}" destId="{E6A87254-813C-44CC-86D3-03F376E587EC}" srcOrd="1" destOrd="0" presId="urn:microsoft.com/office/officeart/2018/2/layout/IconLabelDescriptionList"/>
    <dgm:cxn modelId="{191278FC-97AC-45CF-BFDE-119B3F06AD02}" type="presParOf" srcId="{7698B8D8-58EF-44AD-B398-96C7244B3CDC}" destId="{9EE7647B-E6BD-4F86-BD14-06D89F52E939}" srcOrd="2" destOrd="0" presId="urn:microsoft.com/office/officeart/2018/2/layout/IconLabelDescriptionList"/>
    <dgm:cxn modelId="{DC2B2757-AC57-4F16-9388-B12E448469F4}" type="presParOf" srcId="{9EE7647B-E6BD-4F86-BD14-06D89F52E939}" destId="{7EB5C44D-640A-49A1-96D0-BA16DDC3A237}" srcOrd="0" destOrd="0" presId="urn:microsoft.com/office/officeart/2018/2/layout/IconLabelDescriptionList"/>
    <dgm:cxn modelId="{02B58813-F493-46A6-9A47-88492D4A96B4}" type="presParOf" srcId="{9EE7647B-E6BD-4F86-BD14-06D89F52E939}" destId="{73B2F367-3BEE-4928-AE70-B8D9774D7D9D}" srcOrd="1" destOrd="0" presId="urn:microsoft.com/office/officeart/2018/2/layout/IconLabelDescriptionList"/>
    <dgm:cxn modelId="{7D28D2B1-CEC4-44B9-80B3-CA2CBF0EB1CE}" type="presParOf" srcId="{9EE7647B-E6BD-4F86-BD14-06D89F52E939}" destId="{7A4400C8-1696-4955-8DD4-97B6C183E16C}" srcOrd="2" destOrd="0" presId="urn:microsoft.com/office/officeart/2018/2/layout/IconLabelDescriptionList"/>
    <dgm:cxn modelId="{279DFF71-C3FF-4F5D-9D66-C7640A2D6AA6}" type="presParOf" srcId="{9EE7647B-E6BD-4F86-BD14-06D89F52E939}" destId="{A948F8C7-D6F9-47D7-9723-078E3D11C0B6}" srcOrd="3" destOrd="0" presId="urn:microsoft.com/office/officeart/2018/2/layout/IconLabelDescriptionList"/>
    <dgm:cxn modelId="{581C2D84-0F04-407C-A05A-FAE5682B4A09}" type="presParOf" srcId="{9EE7647B-E6BD-4F86-BD14-06D89F52E939}" destId="{72A201E2-FC91-47A7-A645-4A8BD968690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16600-0FAB-4933-B3AF-07BF75D2AB6E}">
      <dsp:nvSpPr>
        <dsp:cNvPr id="0" name=""/>
        <dsp:cNvSpPr/>
      </dsp:nvSpPr>
      <dsp:spPr>
        <a:xfrm>
          <a:off x="793044" y="53231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1E0D0-6F64-46D0-903D-D5EFB9A90106}">
      <dsp:nvSpPr>
        <dsp:cNvPr id="0" name=""/>
        <dsp:cNvSpPr/>
      </dsp:nvSpPr>
      <dsp:spPr>
        <a:xfrm>
          <a:off x="793044" y="218240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kern="1200"/>
            <a:t>1. Installing LAMP Stack</a:t>
          </a:r>
          <a:endParaRPr lang="en-US" sz="2900" kern="1200"/>
        </a:p>
      </dsp:txBody>
      <dsp:txXfrm>
        <a:off x="793044" y="2182405"/>
        <a:ext cx="4320000" cy="648000"/>
      </dsp:txXfrm>
    </dsp:sp>
    <dsp:sp modelId="{DF4C49DA-AD0C-46D2-80D4-B1927D679253}">
      <dsp:nvSpPr>
        <dsp:cNvPr id="0" name=""/>
        <dsp:cNvSpPr/>
      </dsp:nvSpPr>
      <dsp:spPr>
        <a:xfrm>
          <a:off x="793044" y="2894634"/>
          <a:ext cx="4320000" cy="8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Apache Server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PHP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Install MySQL</a:t>
          </a:r>
          <a:endParaRPr lang="en-US" sz="1700" kern="1200"/>
        </a:p>
      </dsp:txBody>
      <dsp:txXfrm>
        <a:off x="793044" y="2894634"/>
        <a:ext cx="4320000" cy="849106"/>
      </dsp:txXfrm>
    </dsp:sp>
    <dsp:sp modelId="{7EB5C44D-640A-49A1-96D0-BA16DDC3A237}">
      <dsp:nvSpPr>
        <dsp:cNvPr id="0" name=""/>
        <dsp:cNvSpPr/>
      </dsp:nvSpPr>
      <dsp:spPr>
        <a:xfrm>
          <a:off x="5869045" y="53231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400C8-1696-4955-8DD4-97B6C183E16C}">
      <dsp:nvSpPr>
        <dsp:cNvPr id="0" name=""/>
        <dsp:cNvSpPr/>
      </dsp:nvSpPr>
      <dsp:spPr>
        <a:xfrm>
          <a:off x="5869045" y="218240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kern="1200"/>
            <a:t>Deploying a Website</a:t>
          </a:r>
          <a:endParaRPr lang="en-US" sz="2900" kern="1200"/>
        </a:p>
      </dsp:txBody>
      <dsp:txXfrm>
        <a:off x="5869045" y="2182405"/>
        <a:ext cx="4320000" cy="648000"/>
      </dsp:txXfrm>
    </dsp:sp>
    <dsp:sp modelId="{72A201E2-FC91-47A7-A645-4A8BD9686902}">
      <dsp:nvSpPr>
        <dsp:cNvPr id="0" name=""/>
        <dsp:cNvSpPr/>
      </dsp:nvSpPr>
      <dsp:spPr>
        <a:xfrm>
          <a:off x="5869045" y="2894634"/>
          <a:ext cx="4320000" cy="8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Host a website on Apache server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Use MySQL and PHP to insert and store data entries from webpage</a:t>
          </a:r>
          <a:endParaRPr lang="en-US" sz="1700" kern="1200"/>
        </a:p>
      </dsp:txBody>
      <dsp:txXfrm>
        <a:off x="5869045" y="2894634"/>
        <a:ext cx="4320000" cy="849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A0C2-3CA6-4804-97FE-B5EA2509626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E03A0-6484-4704-904D-96522A216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5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today we'll be learning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so let's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started with it first let us look at the topics that we'll be learning today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quite a long list it means you'll be learning a lot of things today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take a look at them one by one the first we'll see the problems that we're before configuration management and how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helps to solve it we'll see what ansible is and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features of ansible after that we'll see 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nasa</a:t>
            </a:r>
            <a:r>
              <a:rPr lang="en-US" b="0" dirty="0">
                <a:effectLst/>
                <a:latin typeface="Roboto" panose="02000000000000000000" pitchFamily="2" charset="0"/>
              </a:rPr>
              <a:t> is implemented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solve all their problems after that we'll see how we can use ansible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orchestration provisioning configuration management application deployment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security and in the end we'll write some ansible playbooks to install and stack on my node machine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host a website in my node machine so guys I hope that you're all clear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today's agenda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34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ansible tower is ansible in more enterprise level ansible tower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provides you with the dashboard which provides all the state of summary of all the hosts and jobs now anthem of tower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 web-based interface for managing your organization it provides you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very easy to use user interface for managing quick deployments and monitoring all the configurations let's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what ansible tower did it has a credential management system which could give different access permission to each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individual user and teams and also divided of the user into teams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single individual users as well and it has a job assignment system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assign jobs using ansible tower it's supposed let's say that you have assigned job one to a single user job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another single user while job c would be assigned to a particular team similarly the whole invention was also managed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servers let's say dedicated to a particular mission was grouped together all the host machines and other systems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sensible tower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11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let us take a look at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dashboard that ansible tower provides us so this is the screenshot of the dashboard at a very initial level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see right now there are 0 hosts nothing is there but I'm just showing you what ansible tower provides you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top you can check all the users and teams you can manage the credentials from here you can check your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and inventories you can make job templates and shed you with jobs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where you can schedule jobs and provide every job with a particular ID so that you can track it you can take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job status here whether your job was successful or failed and since ansible tower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it will hold the historical data as well so you can take the job statuses of the past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month or the month before that you can check the whole status as well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check how many hosts are up and running you can see the host count here so this dashboard of ansible tower provides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so much ease of monitoring all your systems so it's very easy to use ansible tower dashboard anyone in your company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anyone can use it because it's very user friendly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74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let us see the results that NASA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achieved after it has used ansible Tower now updating nasa.gov used to take 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hour of time and after using ansible it got down to just five minutes security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patching updates we're a multi-day process and now it requires only 45 minutes the provisioning of OS accounts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be done in just 10 minutes earlier the application stack up time required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to two hours and now it's done in only 10 minutes it also achieved 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real-time ram and disk monitoring and baselining all the standard Amazon machine images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used to be a one hour manual process and now you don't even need manual interference for that it became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background invisible process so you can see that how ansible has drastically changed the overall management system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23:46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nasa</a:t>
            </a:r>
            <a:r>
              <a:rPr lang="en-US" b="0" dirty="0">
                <a:effectLst/>
                <a:latin typeface="Roboto" panose="02000000000000000000" pitchFamily="2" charset="0"/>
              </a:rPr>
              <a:t>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4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next topic now this is all about how others have use ansible so now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take a look at the ansible architecture so that we can understand more about ansible and decide how we can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so this is the overall ansible architecture I've got the ansible automation engine and I've got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inventory and a playbook inside the automation engine I've got the configuration management database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host so where does it store all the configuration details this is stored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configuration management database which could be in your cloud or it isn't could be in your bare metal server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configuration management database is a repository that acts as the data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warehouse for all your IT installations it holds all the data relating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collection of your all IT assets and these are commonly known as configuration items and it also holds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data which describe the relationships between such assets so this is a repository for all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data and here I've got the ansible automation engine I've got the inventory and inventory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nothing but the list of all the IP addresses of all my host machines now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told you how to use configuration management you use it with the configuration management tool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but how do you use ansible well you do that using playbook and playbook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describe the entire workflow of your system inside play books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modules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api's</a:t>
            </a:r>
            <a:r>
              <a:rPr lang="en-US" b="0" dirty="0">
                <a:effectLst/>
                <a:latin typeface="Roboto" panose="02000000000000000000" pitchFamily="2" charset="0"/>
              </a:rPr>
              <a:t> and plugins now modules are the core files now play books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contain a set of place which are a set of tasks and inside every task there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particular module so when you run a playbook it's the modules that actually get executed on all your node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models are the core files and like I told you before ansible already comes with inbuilt modules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use and you can also customize them as well it comes with a different cloud module database modules and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worry I'll be showing you how to use those modules in ansible and there are different API is as well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well</a:t>
            </a:r>
            <a:r>
              <a:rPr lang="en-US" b="0" dirty="0">
                <a:effectLst/>
                <a:latin typeface="Roboto" panose="02000000000000000000" pitchFamily="2" charset="0"/>
              </a:rPr>
              <a:t> API is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are not meant for direct consumption they're just there to support the command line tools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they have the Python API and these API is can also be used as a transport for cloud services whether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public or private you can use it then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ascott</a:t>
            </a:r>
            <a:r>
              <a:rPr lang="en-US" b="0" dirty="0">
                <a:effectLst/>
                <a:latin typeface="Roboto" panose="02000000000000000000" pitchFamily="2" charset="0"/>
              </a:rPr>
              <a:t> plugins now plugins are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special kind of module that allow to execute ansible tasks as a job build step and plugin for pieces of code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argument the ansible core functionality and ansible also comes with a number of handy plugins that you can use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you have action plugins cash plugins callback plugins and also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create plugins of your own as well let me tell you how exactly different it is from a module let me give you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of action plug-in now I can plug in our front-end modules and what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does is that when you start running a playbook something needs to be done on the control machine as well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action plugins trigger those action and execute those tasks in the controller machine before calling the actual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modules that are getting executed in the playbook and also you have a special kind of plugin called the connection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plug-in which allows you to connect to the docker containers in your node machine and many more and finally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host machine that is connected via SSH and these host machines could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either Windows or Linux or any kind of machines and also let me tell you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not always needed to use as I said for connection you can use any kind of network authentication protocol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Kerberos and also you can use the connection plugins as well so this is fairly a very simple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architecture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47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that you've understood the architecture let us write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playbook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let me tell you how to write a play book and playbooks and ansible are simple files written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Yambol code and yeah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mo</a:t>
            </a:r>
            <a:r>
              <a:rPr lang="en-US" b="0" dirty="0">
                <a:effectLst/>
                <a:latin typeface="Roboto" panose="02000000000000000000" pitchFamily="2" charset="0"/>
              </a:rPr>
              <a:t> is a data serialization language you can think of data serialization language as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translator for breaking down all your data structure and serialize them in a particular order which can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reconstructed again for later use and you can use this reconstructed data structure in the same environment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in a different environment so this is a control machine where ansible will be installed and this is where you'll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writing your playbooks let me show you the structure of how to write a playbook now every playbook starts with three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dashes on the top the first thing have to mention the list of all your host machines here it means where do you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playbook to run then you can mention very by gathering facts then you can mention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different tasks that you want now remember that the past get executed in the same order that you write them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you want to install software a first and then softer beef later on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make sure that the first task would be install software and the next house could be install software B and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handlers at the bottom the handles are also tasks but the difference is in order to execute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handlers you need some sort of triggers in the list of tasks for example we 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notify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10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I'll show you an example now ok let me show you an example of playbook so that you can relate to this structure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an example of an ansible playbook to install Apache like a tolling starts with three dashes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 remember that every list starts with a dash in the front or a hyphen here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only mentioned just the name of one group you can mention the name of several groups where you want to run your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PlayBook</a:t>
            </a:r>
            <a:r>
              <a:rPr lang="en-US" b="0" dirty="0">
                <a:effectLst/>
                <a:latin typeface="Roboto" panose="02000000000000000000" pitchFamily="2" charset="0"/>
              </a:rPr>
              <a:t> then I've got the tasks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give a name for the task which is install Apache and then you use a module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I am using the apt module to download the package so this is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syntax of writing the apt module to give the name of the package which is Apache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update cache is equal to yes it means that it'll make sure that apt-get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already updated in your node machine before it installs the Apache - and in mentioned state equal to latest it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will download the latest version of Apache - and this is the trigger because I'm using Handler is here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handler here is to restart Apache and I'm using the service module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and the name of the software that I want to restart is Apache - and state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equal to restart it then notifies mentioned that there is going to be a handler whose job would be to restart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Apache - and then the tasks in the handler would get executed and we to restart Apache - so this is a simple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playbook and we'll also be writing similar kind of play books later on the hands-on part so you'll be learning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again so if it's looking a little gibberish for you will be doing on that on the hands-on part so then it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clear all your doubts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73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say that I want to host a website on my node machines and this is precisely what we're going to do later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hands-on part so first and in order to do that first I have to install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necessary software which is the lamp stack and after that I have to deploy all the HTML and PHP files on the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and after that I'll be gathering some kind of information from my web pages that will go inside my database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now if you want to perform these out you have to make sure that the necessary software that installs the first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cannot deploy the HTM and PSD files on the web servers if I don't have the web servers if a party is not installed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orchestration where you mentioned that the task that needs to be carried out before and the task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needs to be carried out later so this is what ansible Play Books allow you to do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09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what provisioning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provisioning in English means to provide with something that is needed it is same in case of ansible it means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will make sure that all the necessary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softwares</a:t>
            </a:r>
            <a:r>
              <a:rPr lang="en-US" b="0" dirty="0">
                <a:effectLst/>
                <a:latin typeface="Roboto" panose="02000000000000000000" pitchFamily="2" charset="0"/>
              </a:rPr>
              <a:t> that they need for your application to run is properly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installed in each of the environment of your infrastructure let us take a look at this example here to understand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provisioning actually is nice I want to provision a Python web application that I'm hosting on Microsoft Azure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Microsoft Azure is very similar to AWS and it is also a gout platform on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build up all your applications so let's say so nice I want to host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sis I'm developing a Python web application for coding I would need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Microsoft if your document database I would mean Visual Studio we need to install Python also and some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software development kit and different API for that so ansible you can list out the name of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software development kits and all this necessary software's that you will require for coding this web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would require in order to develop your web application so you can list out all the necessary software's that you'd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needing in an ansible playbook in order to develop your web application and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testing your code out you will again need Microsoft reviewer document database you would again this visual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studio and some kind of testing software again you can list out all the software's in ansible playbook and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would provision your testing environment as well and it's the same thing while you're deploying it on the production server as well ansible will provision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entire application at all stages at coding stage testing and at the production stage also so guys I hope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you've understood what provisioning is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34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say that I 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a version control system like git while I'm developing my app and also I'm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Jenkins for continuous integration now Jenkins will extract gold from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time there is a new commit and then major software build and later this build will get deployed in the test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for testing now as changes are kept making in the codebase continuously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will have to configure your tests and the production server continuously as well according to the changes so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does is that it continuously keeps on checking the version control system here so that it can configure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tests and the production server accordingly and quickly and hence it makes your application deployment like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piece of cake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don't worry and the hands-on part will also be deploying our own applications on different servers as well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15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 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 first understand what configuration management actually is well configuration management is actually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of your software on top of your hardware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maintains the consistency of your product based on its requirements its design and its physical and functional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attributes now how does it maintain the consistency it is because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is applied over the entire lifecycle of your system and hence it provides you with a very good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visibility and control ---when I said visibility it means that you can continuously check and monitor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performances of all your systems so at any time the performance of any of your system is degrading ---the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system will notify you and hence you can prevent errors before it actually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occours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---and by control I mean that you have the power to change anything if any of your servers fade you can reconfigure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again to repair it so that it is up and running again or you can even replace the server--- if needed and also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holds the entire historical data of your infrastructure--- it documents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snapshots of every version of your infrastructure so over all the configuration management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facilitates the orderly management of your system information and system changes so that it can use it for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beneficial purposes ----3:49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questions you can pop it in the chat window let us now move on to the next topic now the question is how do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incorporate configuration management in my system well you do that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let us take a look at all the available configuration management tools so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the four most popular tools that is available in the market right now I've got ansible and foul stack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 based configuration management tool by push-based I mean that you can directly push all those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to your node machines directly while chef and puppet are both full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it means that they rely on a central server for configurations they pull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from a central server there are other configuration management tools available in the market too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before are the most popular ones so now let's know more about ansible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is a configuration management tool that can be used for provisioning orchestration application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automation and it's a push based configuration management tool like 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I've got a question from Dikshit up what does automation exactly mean it's a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38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how we can attain configuration management with ansible now ansible configurations are simple data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descriptions of your infrastructure which is both human readable and machine possible and ansible requires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an SSH key in order to start managing systems and if you start managing them without installing 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of agent or client software so you can avoid the problem of managing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which is very common in different automation systems for example I've got my host machine and our party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web server is installing each of the host machine I've also a PHP and MySQL installed if I want to make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changes if I want to update a party and update my MySQL I can do it directly I can push those new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details directly onto my host machines or my node machines and my server and you can do it very easily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ansible playbooks so guys are clear about what is configuration management with ansible if make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confirmation on the chat window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take a look at them one by one so the first problem was managing multiple servers now earlier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system was managed by hand and by that I mean that you have to login to them via SD such make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log off again now imagine if the system administrator would have to make changes and most of the number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you'll have to do this task of logging in making changes and long enough again and again repeatedly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would take up a lot of time and there is no time left for the system administrators to monitor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performances of the system continuously safe at any time any of the servers would fail it took a lot of time people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detect the faulty server and took even more time to repair it because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scripts that they wrote was very complex and it was very hard to make changes on to them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came into the picture what it did is that it divided all the systems in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according to their dedicated task their design or architecture and the organized mess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in an efficient way like I've grouped my web servers together my database servers together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servers together and this process is known as baselining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let's for an example say that I wanted to install lamb stack in my system and lamp stack is a software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bundle where L stands for Linux a for Apache M for MySQL and P for PHP so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need this different software's for different purposes like I need Apache server to host my web pages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need PHP for my web development I need Linux as my operating system and MySQL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my data definition language or data manipulation language since now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systems in my infrastructure is baseline I would know exactly where to install each of the software's for example I'll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 Apache as my web server here for database I will install the MySQL here and also began easy for me to monitor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entire system for example if my web pages are not running I would know that there is something wrong with my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so I'll go check in here I don't have to check the database servers and application servers for that similarly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I'm not able to insert data or extract data from my database I will know that something is wrong with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database servers I don't need to check these two for that matter so what configuration management system did with baselining is that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organized mess system in an efficient way so that I can manage and monitor all my servers efficiently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1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proceed to the next topic and see the problems before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and how configuration management solved it and with that we'll understand more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as well so let's see now--- why do we need configuration management now --the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necessaries behind configuration management was dependent upon a certain number of factors and certain number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reasons so ----so guys I hope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you've understood this if you have any questions you can always pop it in the chat window and anytime now let us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second problem that we had which was scaling up and scaling down see nowadays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come up with requirements at any time and you might have to scale up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scale down your systems on the fly and this is something that you cannot always plan ahead and scaling up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doesn't always mean that you just buy new hardware and displace them anywhere happily you cannot do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also need to provision and configure these new machines properly so with configuration management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already got my infrastructure baseline final exactly how these new machines are going to work according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their dedicated task and where should I actually place them and the scripts that configuration management uses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reusable so you can use the same scripts that you use to configure your older machines to configure your new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let me explain it to you with an example let me explain it to you with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example let's say that if you're working in an e-commerce website and they decide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hold a mega sale a new your Christmas sale or anything so it's obvious that there is going to be a huge rise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traffic so you might need more web servers to handle that amount of requests and you might even need a load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balancers or maybe 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to</a:t>
            </a:r>
            <a:r>
              <a:rPr lang="en-US" b="0" dirty="0">
                <a:effectLst/>
                <a:latin typeface="Roboto" panose="02000000000000000000" pitchFamily="2" charset="0"/>
              </a:rPr>
              <a:t> distribute that amount of traffic onto your web servers and these changes however need to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at a very short span of time so after you've got the necessary hardware you also need to provision them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accordingly and with configuration management you can easily provision these new machines using either recipes or play books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kind of script that configuration management uses and also after the sale is over you don't need that many web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servers or load balancer so you can disable them using the same easy scripts as well and also scaling down it's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when you're you in cloud services when you do not need any of those machines it's no point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keeping them so you have to scale down as well because you have to reconfigure your entire infrastructure as well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configuration management it is a very easy thing to auto scale up and scale down your infrastructure so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think you all have understood this problem and how configuration management solves it so let us take a look at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41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the last problem now the last problem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was rolling back and today's scenario everyone wants to change and you need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keep making changes frequently because customers will start losing interest if things stay the same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keep releasing new features to upgrade your application even giants like Amazon and Facebook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do it now and then and still they are unsure if the users are going to like it or not now imagine if the users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did not like it they would have to roll back to the previous version again let's see how it creates a problem now before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was configuration management let's say you've got the old version which is the version 1 when you're upgrading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changing all the configurations in the production server you're deleting the old configurations completely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deploying the new version now if the users did not like it you would have to reconfigure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again with the old configurations and that will take up a lot of time your application is going to be down for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amount of time that you need for reconfiguring the server and this might create a problem but when you're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system as we know that it documents every version of your infrastructure when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upgrading it with configuration management it will remove the configurations of the older version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well-documented it will be kept there and then the newer version is deployed now if the users did not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this time the older of configuration version was already documented so all you have to do is just switch back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old version and this won't take up any time and you can upgrade or rollback your application in zero downtime zero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downtime means that your application would be down for zero time it means that the users will not notice that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went down and you can achieve it seamlessly and this is how configuration management system solves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problems that works before so guys I hope that if all understood how configuration management did that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37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us now move on to the next topic now the question is how do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incorporate configuration management in my system well you do that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let us take a look at all the available configuration management tools so 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got the four most popular tools that is available in the market right now I've got ansible and foul stack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 based configuration management tool by push-based I mean that you can directly push all those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to your node machines directly while chef and puppet are both full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management tools it means that they rely on a central server for configurations they pull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 from a central server there are other configuration management tools available in the market too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57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know more about ansible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ansible is a configuration management tool that can be used for provisioning orchestration application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automation and it's a push based configuration management tool like 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63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 told you what it does is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automates your entire IT infrastructure and gives you large productivity gains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can automate pretty much anything it can automate your cloud your network your servers and all your IT processes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I've got a question from Dikshit up what does automation exactly mean it's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very good question Vic sure thank you so much well you can think of automation as a solution for turning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infrastructure administration into a code base and it described all the processes necessary for deploying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server in a set of provisioning scripts that can be reused again well an easy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word stick shift our automation is just writing a script about how and what you want all your systems to do and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worry we've been learning how to write the scripts and ansible they're called answer the playbooks and we'll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learning that later in this tutorial so this r is clear with what automation is give me a quick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confirmation on the chat window so that I can proceed ok she says yes so let 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move on to the next topic so now let us see the features of ansible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 is that it's very simple it's simple to install and setup and it's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very easy to learn because ansible playbooks are written in a very simple data serialization language which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known as Gamal and it's pretty much like English so anyone can understand that and it's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easy to learn next feature because of which ansible is preferred over other configuration management tools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it's agentless it means that you do not need any kind of agents or any kind of client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15:44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softwares</a:t>
            </a:r>
            <a:r>
              <a:rPr lang="en-US" b="0" dirty="0">
                <a:effectLst/>
                <a:latin typeface="Roboto" panose="02000000000000000000" pitchFamily="2" charset="0"/>
              </a:rPr>
              <a:t> to manage your node machines all you have to do is install an sigil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control machine and just make an SSH connection with your nodes and start pushing configurations right away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next feature is that it's very powerful even though you call ansible simple and it does not require any agent it has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capabilities to model very complex IT workflows and it comes with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interesting feature which is called the batteries included it means that you've got everything that you already need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ansible it's because it comes with more than 750 inbuilt modules which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use them for any purpose in your project and it's very efficient because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modules that ansible comes with they are extensible it means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customize them according to your needs and for doing that it do not need to use the same programming language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was originally written in you can choose any kind of programming language that you're comfortable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customize those modules for your own use this is the power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liberty that ansible gives you so hope guys that is all understood the features these are pretty simple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25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the case study of NASA what were the problems that NASA was facing and how ansible solved all those problems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NASA is an organization that has been sending men to the moon they are carrying out missions and Mars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launching satellites now and then to monitor the earth and not just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earth they are even monitoring other galaxies and other planets as well so you can imagine the kind and the amount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data that NASA might be dealing with but all the applications were in a traditional hardware based data center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they wanted to move into a cloud-based environment because they wanted better agility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better adaptive planning for that and also they wanted to save costs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a lot of money was spent on just the maintenance of the hardware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more security because NASA is a government organization of the United States of America and obviously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more security because NASA is a government organization of the United States of America and hold a lot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confidential details as well for the government so they just cannot always rely on the hardware to store all these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confidential files they needed more security because if at any time the hardware fails they cannot afford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lose that data and that is why they wanted to move all their 65 applications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a hardware environment to a cloud-based environment now let us take a look what was the problem now for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migration of all the data into a cloud environment they contacted a company called in frozen now in frozen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company who is a cloud broker and integrator who implement solutions to meet needs with security so incident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responsible for making this transition and now if I wanted to make this transition in a very short span of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all the applications were migrated as it is into the cloud environment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of this all the AWS accounts and all the virtual private clouds that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previously defined they all got accumulated in a single data space and this made of a huge chunk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data and NASA had no way of centrally managing it and even simple tasks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giving a particular system administrator access rights to a particular account this became a very tedious job well NASA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wanted to automate end to end deployment of all their apps and for that they needed a management system so this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situation when NASA moved into the cloud so you can see that all those AWS accounts and virtual private clouds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they've got accumulated and made a huge chunk of data and everyone was accepting directly to it so there is a problem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managing the credentials for all the users and the different teams but NASA needed was divide up all their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inventories all their into group and number of holes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wanted to divide up all the users into different teams and give each team different credentials and permissions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also if you look in the more granular level each user in each team could also have different credentials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permissions let's say that you want to give the team leader of a particular team access to some kind of data but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don't want the other users in the team to access that data also NASA wanted to define different credentials for each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individual member as well they wanted to divide up all the data according to the projects and jobs also now I wanted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move from chaos into a more organized manner and for that they adopted ansible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Tower now ansible tower is ansible in more enterprise level ansible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03A0-6484-4704-904D-96522A216D0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0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2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3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1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2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6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1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4C2CC6-F193-1D52-399F-133055E32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3776416" cy="3155419"/>
          </a:xfrm>
        </p:spPr>
        <p:txBody>
          <a:bodyPr anchor="b">
            <a:normAutofit/>
          </a:bodyPr>
          <a:lstStyle/>
          <a:p>
            <a:pPr algn="l"/>
            <a:r>
              <a:rPr lang="en-IN" sz="5400"/>
              <a:t>Day 4</a:t>
            </a:r>
            <a:br>
              <a:rPr lang="en-IN" sz="5400"/>
            </a:br>
            <a:r>
              <a:rPr lang="en-IN" sz="5400"/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3BAF7-9A26-4394-545F-351D5491A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n-IN" sz="2200"/>
              <a:t>By Jitin Singh</a:t>
            </a:r>
          </a:p>
        </p:txBody>
      </p:sp>
      <p:grpSp>
        <p:nvGrpSpPr>
          <p:cNvPr id="3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A9E0AFD-FA8C-4A14-DEDA-2C7D266B8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" r="23150" b="-1"/>
          <a:stretch/>
        </p:blipFill>
        <p:spPr>
          <a:xfrm>
            <a:off x="5186557" y="948712"/>
            <a:ext cx="6402214" cy="4955322"/>
          </a:xfrm>
          <a:prstGeom prst="rect">
            <a:avLst/>
          </a:prstGeom>
        </p:spPr>
      </p:pic>
      <p:grpSp>
        <p:nvGrpSpPr>
          <p:cNvPr id="3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70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C7B1-792A-8922-9A40-528CA14F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NASA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F68F3-AE68-715B-1B82-AC8FAE14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706" y="1825625"/>
            <a:ext cx="9924588" cy="4351338"/>
          </a:xfrm>
        </p:spPr>
      </p:pic>
    </p:spTree>
    <p:extLst>
      <p:ext uri="{BB962C8B-B14F-4D97-AF65-F5344CB8AC3E}">
        <p14:creationId xmlns:p14="http://schemas.microsoft.com/office/powerpoint/2010/main" val="143700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F8D8-1FE8-D7A0-27BA-8810A5B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Tower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0A2FA-9865-F413-4B74-ED8B939D7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954" y="1825625"/>
            <a:ext cx="9846092" cy="4351338"/>
          </a:xfrm>
        </p:spPr>
      </p:pic>
    </p:spTree>
    <p:extLst>
      <p:ext uri="{BB962C8B-B14F-4D97-AF65-F5344CB8AC3E}">
        <p14:creationId xmlns:p14="http://schemas.microsoft.com/office/powerpoint/2010/main" val="76038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B0E1-869C-267C-C387-9AE43D8B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Tower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C7785-298E-7C17-A9FC-0BA14726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730" y="1825625"/>
            <a:ext cx="8258539" cy="4351338"/>
          </a:xfrm>
        </p:spPr>
      </p:pic>
    </p:spTree>
    <p:extLst>
      <p:ext uri="{BB962C8B-B14F-4D97-AF65-F5344CB8AC3E}">
        <p14:creationId xmlns:p14="http://schemas.microsoft.com/office/powerpoint/2010/main" val="261567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4C40F-18B8-C894-7F8E-623C2B50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IN" dirty="0"/>
              <a:t>NASA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B74D-BDF3-0920-30C9-375B66F6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500" dirty="0"/>
              <a:t>Updating nasa.gov went from 1h to 5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Security Patching updates went from multi-day process to 45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Provisioning OS accounts across entire environment in under 10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Application stacks set up time reduced from 1-2 hours to 10 minutes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Achieved near real-time RAM &amp; disk monitoring</a:t>
            </a:r>
          </a:p>
          <a:p>
            <a:pPr>
              <a:lnSpc>
                <a:spcPct val="100000"/>
              </a:lnSpc>
            </a:pPr>
            <a:r>
              <a:rPr lang="en-IN" sz="1500" dirty="0"/>
              <a:t>Baselining standard AMIs went from 1 hour manual process to becoming a seamless invisible background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3221D-CCF4-A788-788A-66A0EEB6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r="3860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38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04BE-4218-7C3D-297D-5D1CACC9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Ansible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C7518-D1B8-3497-E24B-4CA24DFDF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0312"/>
            <a:ext cx="10515600" cy="4181964"/>
          </a:xfrm>
        </p:spPr>
      </p:pic>
    </p:spTree>
    <p:extLst>
      <p:ext uri="{BB962C8B-B14F-4D97-AF65-F5344CB8AC3E}">
        <p14:creationId xmlns:p14="http://schemas.microsoft.com/office/powerpoint/2010/main" val="198938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1EC55-AE08-1F37-A29F-E79D0A40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IN" dirty="0"/>
              <a:t>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B07DB-3C75-C8BB-B66D-F79DC5EA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IN" sz="1800"/>
              <a:t>Playbooks are simple files written in AML code.</a:t>
            </a:r>
          </a:p>
          <a:p>
            <a:r>
              <a:rPr lang="en-IN" sz="1800"/>
              <a:t>It can declare configurations &amp; orchestrate manual ordered processes</a:t>
            </a:r>
          </a:p>
          <a:p>
            <a:r>
              <a:rPr lang="en-IN" sz="1800"/>
              <a:t>Can launch tasks Synchronously or asynchronously. </a:t>
            </a:r>
          </a:p>
          <a:p>
            <a:endParaRPr lang="en-IN" sz="1800"/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0CC74-A6C5-1EC7-0EC7-D2525B29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41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AC44-5D0B-5FA8-38A6-EE57C1A6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to install Ansible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9BB6C-0D52-3A66-4FCD-41D82344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---</a:t>
            </a:r>
          </a:p>
          <a:p>
            <a:pPr marL="0" indent="0">
              <a:buNone/>
            </a:pPr>
            <a:r>
              <a:rPr lang="en-IN" dirty="0"/>
              <a:t>- hosts: webservers</a:t>
            </a:r>
          </a:p>
          <a:p>
            <a:pPr marL="0" indent="0">
              <a:buNone/>
            </a:pPr>
            <a:r>
              <a:rPr lang="en-IN" dirty="0"/>
              <a:t>  tasks:</a:t>
            </a:r>
          </a:p>
          <a:p>
            <a:pPr marL="0" indent="0">
              <a:buNone/>
            </a:pPr>
            <a:r>
              <a:rPr lang="en-IN" dirty="0"/>
              <a:t>	-name: install apache2</a:t>
            </a:r>
          </a:p>
          <a:p>
            <a:pPr marL="0" indent="0">
              <a:buNone/>
            </a:pPr>
            <a:r>
              <a:rPr lang="en-IN" dirty="0"/>
              <a:t>	 apt: name=apache2 </a:t>
            </a:r>
            <a:r>
              <a:rPr lang="en-IN" dirty="0" err="1"/>
              <a:t>update_cache</a:t>
            </a:r>
            <a:r>
              <a:rPr lang="en-IN" dirty="0"/>
              <a:t>=yes state=latest</a:t>
            </a:r>
          </a:p>
          <a:p>
            <a:pPr marL="0" indent="0">
              <a:buNone/>
            </a:pPr>
            <a:r>
              <a:rPr lang="en-IN" dirty="0"/>
              <a:t>  handlers:</a:t>
            </a:r>
          </a:p>
          <a:p>
            <a:pPr marL="0" indent="0">
              <a:buNone/>
            </a:pPr>
            <a:r>
              <a:rPr lang="en-IN" dirty="0"/>
              <a:t>	-name: restart apache2</a:t>
            </a:r>
          </a:p>
          <a:p>
            <a:pPr marL="0" indent="0">
              <a:buNone/>
            </a:pPr>
            <a:r>
              <a:rPr lang="en-IN" dirty="0"/>
              <a:t>	 service: name=apache2 state=restarted</a:t>
            </a:r>
          </a:p>
        </p:txBody>
      </p:sp>
    </p:spTree>
    <p:extLst>
      <p:ext uri="{BB962C8B-B14F-4D97-AF65-F5344CB8AC3E}">
        <p14:creationId xmlns:p14="http://schemas.microsoft.com/office/powerpoint/2010/main" val="105285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044C-825A-6D6F-391F-4B9C892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use Ansible?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7F37-F175-830C-7903-B8351083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Orchestration</a:t>
            </a:r>
          </a:p>
          <a:p>
            <a:r>
              <a:rPr lang="en-IN" dirty="0"/>
              <a:t>Provisioning</a:t>
            </a:r>
          </a:p>
          <a:p>
            <a:r>
              <a:rPr lang="en-IN" dirty="0"/>
              <a:t>Configuration Management</a:t>
            </a:r>
          </a:p>
          <a:p>
            <a:r>
              <a:rPr lang="en-IN" dirty="0"/>
              <a:t>Application Deployment</a:t>
            </a:r>
          </a:p>
          <a:p>
            <a:r>
              <a:rPr lang="en-IN" dirty="0"/>
              <a:t>Security Compliance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95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CD6-8021-3710-79D7-2D37BA6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C6418-F6EC-AB75-9D00-2EA950410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582" y="1825625"/>
            <a:ext cx="8820835" cy="4351338"/>
          </a:xfrm>
        </p:spPr>
      </p:pic>
    </p:spTree>
    <p:extLst>
      <p:ext uri="{BB962C8B-B14F-4D97-AF65-F5344CB8AC3E}">
        <p14:creationId xmlns:p14="http://schemas.microsoft.com/office/powerpoint/2010/main" val="37976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9014-AE9C-81C2-86DB-BFB6FB7E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Provisioning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7363C-698D-E6A8-68DD-306E0469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2566"/>
            <a:ext cx="10515600" cy="4217456"/>
          </a:xfrm>
        </p:spPr>
      </p:pic>
    </p:spTree>
    <p:extLst>
      <p:ext uri="{BB962C8B-B14F-4D97-AF65-F5344CB8AC3E}">
        <p14:creationId xmlns:p14="http://schemas.microsoft.com/office/powerpoint/2010/main" val="410531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0E0C-0479-D480-F69C-E49A11B2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030E-4385-FD87-F49C-8FA4381F0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Before and After Configuration Management</a:t>
            </a:r>
          </a:p>
          <a:p>
            <a:r>
              <a:rPr lang="en-IN" dirty="0"/>
              <a:t>What is Ansible?</a:t>
            </a:r>
          </a:p>
          <a:p>
            <a:r>
              <a:rPr lang="en-IN" dirty="0"/>
              <a:t>Features of Ansible</a:t>
            </a:r>
          </a:p>
          <a:p>
            <a:r>
              <a:rPr lang="en-IN" dirty="0"/>
              <a:t>Ansible Case Study : NASA</a:t>
            </a:r>
          </a:p>
          <a:p>
            <a:r>
              <a:rPr lang="en-IN" dirty="0"/>
              <a:t>Ansible for Orchestration</a:t>
            </a:r>
          </a:p>
          <a:p>
            <a:r>
              <a:rPr lang="en-IN" dirty="0"/>
              <a:t>Ansible for Provisioning</a:t>
            </a:r>
          </a:p>
          <a:p>
            <a:r>
              <a:rPr lang="en-IN" dirty="0"/>
              <a:t>Ansible for Configuration Management</a:t>
            </a:r>
          </a:p>
          <a:p>
            <a:r>
              <a:rPr lang="en-IN" dirty="0"/>
              <a:t>Ansible for Application Deployment</a:t>
            </a:r>
          </a:p>
          <a:p>
            <a:r>
              <a:rPr lang="en-IN" dirty="0"/>
              <a:t>Ansible for Security</a:t>
            </a:r>
          </a:p>
          <a:p>
            <a:r>
              <a:rPr lang="en-IN" dirty="0"/>
              <a:t>Write Ansible playbook to Install LAMP Stack and Host a Website</a:t>
            </a:r>
          </a:p>
        </p:txBody>
      </p:sp>
    </p:spTree>
    <p:extLst>
      <p:ext uri="{BB962C8B-B14F-4D97-AF65-F5344CB8AC3E}">
        <p14:creationId xmlns:p14="http://schemas.microsoft.com/office/powerpoint/2010/main" val="91298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1DE8-69D3-E4AA-BABC-AC9939ED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331A8-CDAE-629D-5C18-4208C8AA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4035" y="2012301"/>
            <a:ext cx="9563929" cy="3977985"/>
          </a:xfrm>
        </p:spPr>
      </p:pic>
    </p:spTree>
    <p:extLst>
      <p:ext uri="{BB962C8B-B14F-4D97-AF65-F5344CB8AC3E}">
        <p14:creationId xmlns:p14="http://schemas.microsoft.com/office/powerpoint/2010/main" val="160526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9459-E333-456F-0149-F28DE552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2B2396-558D-9D3A-450D-C5EA993F2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475991"/>
            <a:ext cx="7814496" cy="4779630"/>
          </a:xfrm>
        </p:spPr>
      </p:pic>
    </p:spTree>
    <p:extLst>
      <p:ext uri="{BB962C8B-B14F-4D97-AF65-F5344CB8AC3E}">
        <p14:creationId xmlns:p14="http://schemas.microsoft.com/office/powerpoint/2010/main" val="257470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CA8B-DD7A-B625-7215-49F689C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Hands-on with Ansible</a:t>
            </a:r>
            <a:endParaRPr lang="en-IN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644C4CB9-BBC2-7B2F-0C3A-C49768666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81301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53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B909-8450-2D80-7446-A2EC1F0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1AB0-91DE-EE2F-69DC-B0D93614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5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7368-3B65-187E-EF50-F77EFB8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9F2F-7651-0406-AB31-02496844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36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724-5338-C2DA-2C80-98A0C408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0729-6718-5588-D17A-F998641B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20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3B4D-7744-C657-7565-306EA289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05" y="0"/>
            <a:ext cx="10515600" cy="1325563"/>
          </a:xfrm>
        </p:spPr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AF684-F737-321B-402A-06960BCF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54" y="1097438"/>
            <a:ext cx="10004006" cy="5256012"/>
          </a:xfrm>
        </p:spPr>
      </p:pic>
    </p:spTree>
    <p:extLst>
      <p:ext uri="{BB962C8B-B14F-4D97-AF65-F5344CB8AC3E}">
        <p14:creationId xmlns:p14="http://schemas.microsoft.com/office/powerpoint/2010/main" val="354636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A235-0B26-15AC-9203-3BC197D3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Configuration Management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E0CC6F-4116-5A42-4B4B-4CF1C85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817" y="1825625"/>
            <a:ext cx="9846365" cy="4351338"/>
          </a:xfrm>
        </p:spPr>
      </p:pic>
    </p:spTree>
    <p:extLst>
      <p:ext uri="{BB962C8B-B14F-4D97-AF65-F5344CB8AC3E}">
        <p14:creationId xmlns:p14="http://schemas.microsoft.com/office/powerpoint/2010/main" val="331591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10F2-BAB3-4FD8-4F0D-C721F424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 reason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93A0C-CFFC-8995-6F35-1BBEEEE6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817" y="1825625"/>
            <a:ext cx="9846365" cy="4351338"/>
          </a:xfrm>
        </p:spPr>
      </p:pic>
    </p:spTree>
    <p:extLst>
      <p:ext uri="{BB962C8B-B14F-4D97-AF65-F5344CB8AC3E}">
        <p14:creationId xmlns:p14="http://schemas.microsoft.com/office/powerpoint/2010/main" val="337948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F7C-5D5A-6768-0368-67DD917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D7C62-0DB7-73C1-770F-69B037D90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8820" y="1825625"/>
            <a:ext cx="9554360" cy="4351338"/>
          </a:xfrm>
        </p:spPr>
      </p:pic>
    </p:spTree>
    <p:extLst>
      <p:ext uri="{BB962C8B-B14F-4D97-AF65-F5344CB8AC3E}">
        <p14:creationId xmlns:p14="http://schemas.microsoft.com/office/powerpoint/2010/main" val="368572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92D0-BB18-79C4-95C5-8B48EC55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FE7D-1538-C155-4DF6-776F6F51D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05760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767A-6262-648E-79F7-C8DA68D6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Ansible?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A0F140-1E39-49C4-9267-EB31C4CE5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080" y="1825625"/>
            <a:ext cx="10033840" cy="4351338"/>
          </a:xfrm>
        </p:spPr>
      </p:pic>
    </p:spTree>
    <p:extLst>
      <p:ext uri="{BB962C8B-B14F-4D97-AF65-F5344CB8AC3E}">
        <p14:creationId xmlns:p14="http://schemas.microsoft.com/office/powerpoint/2010/main" val="275097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463-0A4B-83B3-972E-848387B3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of Ansible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E0BF5-81FF-340A-2403-48C0D82B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120" y="1825625"/>
            <a:ext cx="10003759" cy="4351338"/>
          </a:xfrm>
        </p:spPr>
      </p:pic>
    </p:spTree>
    <p:extLst>
      <p:ext uri="{BB962C8B-B14F-4D97-AF65-F5344CB8AC3E}">
        <p14:creationId xmlns:p14="http://schemas.microsoft.com/office/powerpoint/2010/main" val="315632883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6454</Words>
  <Application>Microsoft Office PowerPoint</Application>
  <PresentationFormat>Widescreen</PresentationFormat>
  <Paragraphs>737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Next LT Pro</vt:lpstr>
      <vt:lpstr>AvenirNext LT Pro Medium</vt:lpstr>
      <vt:lpstr>Calibri</vt:lpstr>
      <vt:lpstr>Roboto</vt:lpstr>
      <vt:lpstr>Sagona Book</vt:lpstr>
      <vt:lpstr>ExploreVTI</vt:lpstr>
      <vt:lpstr>Day 4 Ansible</vt:lpstr>
      <vt:lpstr>Agenda</vt:lpstr>
      <vt:lpstr>Configuration Management</vt:lpstr>
      <vt:lpstr>Before Configuration Management </vt:lpstr>
      <vt:lpstr>Second reason</vt:lpstr>
      <vt:lpstr>Third Problem</vt:lpstr>
      <vt:lpstr>Configuration Management Tools</vt:lpstr>
      <vt:lpstr>What is Ansible?</vt:lpstr>
      <vt:lpstr>Feature of Ansible</vt:lpstr>
      <vt:lpstr>NASA Use Case</vt:lpstr>
      <vt:lpstr>Ansible Tower</vt:lpstr>
      <vt:lpstr>Ansible Tower UI</vt:lpstr>
      <vt:lpstr>NASA Use Case</vt:lpstr>
      <vt:lpstr>Ansible Architecture</vt:lpstr>
      <vt:lpstr>Playbook</vt:lpstr>
      <vt:lpstr>Example to install Ansible </vt:lpstr>
      <vt:lpstr>How to use Ansible?</vt:lpstr>
      <vt:lpstr>Orchestration</vt:lpstr>
      <vt:lpstr>Provisioning</vt:lpstr>
      <vt:lpstr>Application Deployment</vt:lpstr>
      <vt:lpstr>Configuration Management</vt:lpstr>
      <vt:lpstr>Hands-on with Ansible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 Ansible</dc:title>
  <dc:creator>Amritansh Lal</dc:creator>
  <cp:lastModifiedBy>Amritansh Lal</cp:lastModifiedBy>
  <cp:revision>22</cp:revision>
  <dcterms:created xsi:type="dcterms:W3CDTF">2023-02-23T10:03:43Z</dcterms:created>
  <dcterms:modified xsi:type="dcterms:W3CDTF">2023-02-24T01:04:36Z</dcterms:modified>
</cp:coreProperties>
</file>